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1" r:id="rId4"/>
    <p:sldId id="262" r:id="rId5"/>
    <p:sldId id="275" r:id="rId6"/>
    <p:sldId id="272" r:id="rId7"/>
    <p:sldId id="273" r:id="rId8"/>
    <p:sldId id="274" r:id="rId9"/>
    <p:sldId id="292" r:id="rId10"/>
    <p:sldId id="290" r:id="rId11"/>
    <p:sldId id="288" r:id="rId12"/>
    <p:sldId id="263" r:id="rId13"/>
    <p:sldId id="264" r:id="rId14"/>
    <p:sldId id="291" r:id="rId15"/>
    <p:sldId id="266" r:id="rId16"/>
    <p:sldId id="267" r:id="rId17"/>
    <p:sldId id="265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6281"/>
  </p:normalViewPr>
  <p:slideViewPr>
    <p:cSldViewPr snapToGrid="0">
      <p:cViewPr varScale="1">
        <p:scale>
          <a:sx n="90" d="100"/>
          <a:sy n="90" d="100"/>
        </p:scale>
        <p:origin x="232" y="9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EDCF6B-E039-903E-496D-17D5409AB2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BDDE2C-5AD5-B1D2-E9F7-97150A0267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20CECC-0953-0863-2B38-8EDB58866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C49C8-4B05-EE40-8396-8AD4B7C5BFD8}" type="datetimeFigureOut">
              <a:rPr lang="en-US" smtClean="0"/>
              <a:t>11/20/23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9F9AF8-E3E9-8DC1-CA5D-0EBEC6B09D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EBEEFB-8FFC-474E-0447-171C56202A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D0B05-4AB7-2A4A-8D10-07788F6611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2898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06295F-800D-1F76-5A1B-CCDF2869E7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80B0E7-7315-60D7-E1A6-4839E2D258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F671F0-BBC1-195B-66D8-EF4C75AB85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C49C8-4B05-EE40-8396-8AD4B7C5BFD8}" type="datetimeFigureOut">
              <a:rPr lang="en-US" smtClean="0"/>
              <a:t>11/20/23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E0651D-557D-D511-AC7B-4743B6B569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BC9A06-E300-833F-0AFA-5EC5E782E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D0B05-4AB7-2A4A-8D10-07788F6611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3216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85F12C-00B7-7655-3334-8376406D7D8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4BBDD1B-E5D2-7646-8FAA-F5C2D8BF71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070786-9B62-BA95-84E7-0C295F1135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C49C8-4B05-EE40-8396-8AD4B7C5BFD8}" type="datetimeFigureOut">
              <a:rPr lang="en-US" smtClean="0"/>
              <a:t>11/20/23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44D20E-7F4B-F592-7FDB-DBDA864604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33573F-E66D-26D1-47CF-8AC5445B81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D0B05-4AB7-2A4A-8D10-07788F6611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6139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3188C-ACD4-0373-0620-CD6D5F46C3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D79FE5-12B1-B3A8-6E1C-66E2917CFD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83E50B-5018-277F-930A-D53B981133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C49C8-4B05-EE40-8396-8AD4B7C5BFD8}" type="datetimeFigureOut">
              <a:rPr lang="en-US" smtClean="0"/>
              <a:t>11/20/23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B662A0-4C99-59DF-8034-084631AE6B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2E294B-5FB5-0473-D375-ABF11633A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D0B05-4AB7-2A4A-8D10-07788F6611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22406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4A1793-9163-A451-A253-9A94CDF878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426E4A-009F-5599-7F2A-C73C0B0056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966435-D506-CDCF-1490-C02799F82C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C49C8-4B05-EE40-8396-8AD4B7C5BFD8}" type="datetimeFigureOut">
              <a:rPr lang="en-US" smtClean="0"/>
              <a:t>11/20/23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5BBB8E-CC75-D30F-5868-865F4A5EE0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363D9B-7687-65A8-5771-B2383E3E4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D0B05-4AB7-2A4A-8D10-07788F6611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5247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B2A2C-E763-0A82-1478-268501DD2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94D233-FCB5-F59E-826F-B0ACC89F4A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B208A2-3AF5-55D0-3A34-5231F95D6E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57B145-B3B4-21A7-425C-8EC6B5EC8A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C49C8-4B05-EE40-8396-8AD4B7C5BFD8}" type="datetimeFigureOut">
              <a:rPr lang="en-US" smtClean="0"/>
              <a:t>11/20/23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37EA97-2261-A598-73CB-AA6188226A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57F96B-25D4-A721-ABDC-23F0945B3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D0B05-4AB7-2A4A-8D10-07788F6611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2262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474E5-CEFB-979A-2BD5-6E5375C420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2A1BE0-3C0E-1A77-7963-BEC51BBAF5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5F2FBC-C1A9-1A78-C0D4-814036D630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A8953CF-5672-1B03-B5F0-C9891DFCB6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DF3AA39-1914-95B3-9447-C5DB564125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843F905-732A-5287-6165-CC895E7A7C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C49C8-4B05-EE40-8396-8AD4B7C5BFD8}" type="datetimeFigureOut">
              <a:rPr lang="en-US" smtClean="0"/>
              <a:t>11/20/23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C031290-F942-0EEC-5AE1-0EAD98C152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70786F6-698A-D873-EBFE-E9C4930A5F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D0B05-4AB7-2A4A-8D10-07788F6611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9140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AC5595-7C45-4585-B7E9-E0E798207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1E865A7-28C2-8362-54FE-3642FE16E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C49C8-4B05-EE40-8396-8AD4B7C5BFD8}" type="datetimeFigureOut">
              <a:rPr lang="en-US" smtClean="0"/>
              <a:t>11/20/23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0D5482-7061-4E4F-84C2-7068A15C73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B3B989-6A1C-2E56-6522-4FBAFC3D11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D0B05-4AB7-2A4A-8D10-07788F6611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6354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1268C96-EF41-F0E7-ED5F-E09754CA40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C49C8-4B05-EE40-8396-8AD4B7C5BFD8}" type="datetimeFigureOut">
              <a:rPr lang="en-US" smtClean="0"/>
              <a:t>11/20/23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C39C694-0851-CAB4-757F-159665DC4D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36CFCB-A15D-F09F-E62A-E48A4C1CA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D0B05-4AB7-2A4A-8D10-07788F6611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6687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31F7E-5EC0-C867-A4BD-AAB6F1B9E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B27C7C-9B2B-F5E4-264B-B603DEFBC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781940-93E7-5AE1-DD9E-08E17A8D71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7A9C3D-5416-C662-9CC3-17E6BD3E4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C49C8-4B05-EE40-8396-8AD4B7C5BFD8}" type="datetimeFigureOut">
              <a:rPr lang="en-US" smtClean="0"/>
              <a:t>11/20/23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03C4D0-970D-B680-E22F-04C533A794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1D018A-D5E7-68AE-70E8-F23419538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D0B05-4AB7-2A4A-8D10-07788F6611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3415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0EF85-F0EE-3379-4537-D5D439475D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B62C564-3995-DACE-6C3D-81E9184A646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D2E531-913D-B8FA-0CBD-E371A2EA95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47FDAC-0A9F-AFAF-EA36-6B0AEFB7C8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C49C8-4B05-EE40-8396-8AD4B7C5BFD8}" type="datetimeFigureOut">
              <a:rPr lang="en-US" smtClean="0"/>
              <a:t>11/20/23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1903AD-5F9B-A98D-0B76-3CF9942ACD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461A04-9B70-AEBD-808B-0C5C017614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D0B05-4AB7-2A4A-8D10-07788F6611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8764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30A0">
            <a:alpha val="32651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E20107-6D55-C93A-072F-955A26A24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C9388B-8834-6F5A-3007-A4EBB3E43D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B6BAA2-14E0-A47C-38BE-4D84E02888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3C49C8-4B05-EE40-8396-8AD4B7C5BFD8}" type="datetimeFigureOut">
              <a:rPr lang="en-US" smtClean="0"/>
              <a:t>11/20/23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521690-4FAC-5538-63F9-B6B6A774CA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A7A15F-681B-C48C-9C15-F0B9BAE04B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D0B05-4AB7-2A4A-8D10-07788F6611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0034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4AB625E-0785-D589-FD41-46BADC8AADE3}"/>
              </a:ext>
            </a:extLst>
          </p:cNvPr>
          <p:cNvSpPr txBox="1"/>
          <p:nvPr/>
        </p:nvSpPr>
        <p:spPr>
          <a:xfrm>
            <a:off x="5303154" y="6067994"/>
            <a:ext cx="1585692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Garamond" panose="02020404030301010803" pitchFamily="18" charset="0"/>
              </a:rPr>
              <a:t>Aaron Galbraith • 2023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A8385BF-AE97-8F54-5D03-EDC77B093FF9}"/>
              </a:ext>
            </a:extLst>
          </p:cNvPr>
          <p:cNvSpPr txBox="1">
            <a:spLocks/>
          </p:cNvSpPr>
          <p:nvPr/>
        </p:nvSpPr>
        <p:spPr>
          <a:xfrm>
            <a:off x="736600" y="258763"/>
            <a:ext cx="107188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Garamond" panose="02020404030301010803" pitchFamily="18" charset="0"/>
              </a:rPr>
              <a:t>Predicting Sentiment Toward Birth Control Methods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09217D03-DFFB-57CA-34BC-A9D8E8DFC667}"/>
              </a:ext>
            </a:extLst>
          </p:cNvPr>
          <p:cNvSpPr txBox="1">
            <a:spLocks/>
          </p:cNvSpPr>
          <p:nvPr/>
        </p:nvSpPr>
        <p:spPr>
          <a:xfrm>
            <a:off x="1524000" y="3015437"/>
            <a:ext cx="9144000" cy="8175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Eurostile" panose="020B0504020202050204" pitchFamily="34" charset="77"/>
              </a:rPr>
              <a:t>A project to help Pfizer learn from the online conversation about birth control methods</a:t>
            </a:r>
          </a:p>
        </p:txBody>
      </p:sp>
    </p:spTree>
    <p:extLst>
      <p:ext uri="{BB962C8B-B14F-4D97-AF65-F5344CB8AC3E}">
        <p14:creationId xmlns:p14="http://schemas.microsoft.com/office/powerpoint/2010/main" val="35501848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40E508F-8BD2-FCBB-30C2-B56EADBFB6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0200" y="-3257"/>
            <a:ext cx="6451600" cy="104461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Garamond" panose="02020404030301010803" pitchFamily="18" charset="0"/>
              </a:rPr>
              <a:t>word clouds for </a:t>
            </a:r>
            <a:r>
              <a:rPr lang="en-US" sz="3200" b="1" dirty="0">
                <a:latin typeface="Garamond" panose="02020404030301010803" pitchFamily="18" charset="0"/>
              </a:rPr>
              <a:t>patch </a:t>
            </a:r>
            <a:r>
              <a:rPr lang="en-US" sz="3200" dirty="0">
                <a:latin typeface="Garamond" panose="02020404030301010803" pitchFamily="18" charset="0"/>
              </a:rPr>
              <a:t>reviews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FFBA67CA-C6ED-BEE0-79B2-3192D2C6E3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400" y="3965514"/>
            <a:ext cx="11633200" cy="2616301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71932B12-43AA-0300-BEAE-4C71731E5B62}"/>
              </a:ext>
            </a:extLst>
          </p:cNvPr>
          <p:cNvSpPr/>
          <p:nvPr/>
        </p:nvSpPr>
        <p:spPr>
          <a:xfrm>
            <a:off x="279400" y="3936958"/>
            <a:ext cx="11633200" cy="927142"/>
          </a:xfrm>
          <a:prstGeom prst="rect">
            <a:avLst/>
          </a:prstGeom>
          <a:solidFill>
            <a:schemeClr val="dk1">
              <a:alpha val="50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AC515903-26F4-21AC-4916-EC380E6C0066}"/>
              </a:ext>
            </a:extLst>
          </p:cNvPr>
          <p:cNvSpPr/>
          <p:nvPr/>
        </p:nvSpPr>
        <p:spPr>
          <a:xfrm>
            <a:off x="279400" y="5283200"/>
            <a:ext cx="11633200" cy="1298615"/>
          </a:xfrm>
          <a:prstGeom prst="rect">
            <a:avLst/>
          </a:prstGeom>
          <a:solidFill>
            <a:schemeClr val="dk1">
              <a:alpha val="50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D2975E7-6798-345A-DC7D-F3844843D9CF}"/>
              </a:ext>
            </a:extLst>
          </p:cNvPr>
          <p:cNvSpPr/>
          <p:nvPr/>
        </p:nvSpPr>
        <p:spPr>
          <a:xfrm>
            <a:off x="279400" y="4864100"/>
            <a:ext cx="6781800" cy="228600"/>
          </a:xfrm>
          <a:prstGeom prst="rect">
            <a:avLst/>
          </a:prstGeom>
          <a:solidFill>
            <a:schemeClr val="dk1">
              <a:alpha val="50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36700497-430F-5271-4AC2-B38F116ACE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0226" y="936543"/>
            <a:ext cx="8391548" cy="3000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9884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2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2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2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4" grpId="0" animBg="1"/>
      <p:bldP spid="4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40E508F-8BD2-FCBB-30C2-B56EADBFB6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0200" y="-3257"/>
            <a:ext cx="6451600" cy="104461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Garamond" panose="02020404030301010803" pitchFamily="18" charset="0"/>
              </a:rPr>
              <a:t>word clouds for </a:t>
            </a:r>
            <a:r>
              <a:rPr lang="en-US" sz="3200" b="1" dirty="0">
                <a:latin typeface="Garamond" panose="02020404030301010803" pitchFamily="18" charset="0"/>
              </a:rPr>
              <a:t>pill </a:t>
            </a:r>
            <a:r>
              <a:rPr lang="en-US" sz="3200" dirty="0">
                <a:latin typeface="Garamond" panose="02020404030301010803" pitchFamily="18" charset="0"/>
              </a:rPr>
              <a:t>reviews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29B7667E-E41D-CFDE-C996-53F0299D06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560" y="4406917"/>
            <a:ext cx="11637040" cy="1752566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6D2975E7-6798-345A-DC7D-F3844843D9CF}"/>
              </a:ext>
            </a:extLst>
          </p:cNvPr>
          <p:cNvSpPr/>
          <p:nvPr/>
        </p:nvSpPr>
        <p:spPr>
          <a:xfrm>
            <a:off x="279400" y="4406917"/>
            <a:ext cx="11633200" cy="619051"/>
          </a:xfrm>
          <a:prstGeom prst="rect">
            <a:avLst/>
          </a:prstGeom>
          <a:solidFill>
            <a:schemeClr val="dk1">
              <a:alpha val="50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AC515903-26F4-21AC-4916-EC380E6C0066}"/>
              </a:ext>
            </a:extLst>
          </p:cNvPr>
          <p:cNvSpPr/>
          <p:nvPr/>
        </p:nvSpPr>
        <p:spPr>
          <a:xfrm>
            <a:off x="279400" y="5448300"/>
            <a:ext cx="11633200" cy="1133515"/>
          </a:xfrm>
          <a:prstGeom prst="rect">
            <a:avLst/>
          </a:prstGeom>
          <a:solidFill>
            <a:schemeClr val="dk1">
              <a:alpha val="50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6C032ABF-206B-5CA7-7B4A-4940445E656A}"/>
              </a:ext>
            </a:extLst>
          </p:cNvPr>
          <p:cNvSpPr/>
          <p:nvPr/>
        </p:nvSpPr>
        <p:spPr>
          <a:xfrm>
            <a:off x="279400" y="5025968"/>
            <a:ext cx="8661400" cy="257232"/>
          </a:xfrm>
          <a:prstGeom prst="rect">
            <a:avLst/>
          </a:prstGeom>
          <a:solidFill>
            <a:schemeClr val="dk1">
              <a:alpha val="50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B95C4D21-0924-426C-5E74-BE69B8EFEE66}"/>
              </a:ext>
            </a:extLst>
          </p:cNvPr>
          <p:cNvSpPr/>
          <p:nvPr/>
        </p:nvSpPr>
        <p:spPr>
          <a:xfrm>
            <a:off x="5740400" y="5283200"/>
            <a:ext cx="6172200" cy="165100"/>
          </a:xfrm>
          <a:prstGeom prst="rect">
            <a:avLst/>
          </a:prstGeom>
          <a:solidFill>
            <a:schemeClr val="dk1">
              <a:alpha val="50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9" name="Picture 6">
            <a:extLst>
              <a:ext uri="{FF2B5EF4-FFF2-40B4-BE49-F238E27FC236}">
                <a16:creationId xmlns:a16="http://schemas.microsoft.com/office/drawing/2014/main" id="{D0210199-824D-6CAF-21A3-0B1F26ABE2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8304" y="936542"/>
            <a:ext cx="8391551" cy="3000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2938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2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2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2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2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4" grpId="0" animBg="1"/>
      <p:bldP spid="47" grpId="0" animBg="1"/>
      <p:bldP spid="4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CA6408-7B66-0D9A-6DCA-8E1D30EE1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800" b="1" dirty="0">
                <a:latin typeface="Garamond" panose="02020404030301010803" pitchFamily="18" charset="0"/>
              </a:rPr>
              <a:t>Methods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B34136-DA6E-4D39-5F5A-450602D54F43}"/>
              </a:ext>
            </a:extLst>
          </p:cNvPr>
          <p:cNvSpPr txBox="1"/>
          <p:nvPr/>
        </p:nvSpPr>
        <p:spPr>
          <a:xfrm>
            <a:off x="838199" y="2844225"/>
            <a:ext cx="7234238" cy="5847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Garamond" panose="02020404030301010803" pitchFamily="18" charset="0"/>
              </a:rPr>
              <a:t>ChatGPT3 helped with brand categorization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80EDEE-E0D5-3C42-FB70-4506F1527BA8}"/>
              </a:ext>
            </a:extLst>
          </p:cNvPr>
          <p:cNvSpPr txBox="1"/>
          <p:nvPr/>
        </p:nvSpPr>
        <p:spPr>
          <a:xfrm>
            <a:off x="838199" y="1813798"/>
            <a:ext cx="6191250" cy="5847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Garamond" panose="02020404030301010803" pitchFamily="18" charset="0"/>
              </a:rPr>
              <a:t>feature creation, e.g. readability scores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BC93E2D-CBD7-69EE-6154-0874E7253361}"/>
              </a:ext>
            </a:extLst>
          </p:cNvPr>
          <p:cNvSpPr txBox="1"/>
          <p:nvPr/>
        </p:nvSpPr>
        <p:spPr>
          <a:xfrm>
            <a:off x="838199" y="5404009"/>
            <a:ext cx="10920414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Garamond" panose="02020404030301010803" pitchFamily="18" charset="0"/>
              </a:rPr>
              <a:t>ML classifiers: Decision Tree, Random Forest, Logistic Regression</a:t>
            </a:r>
            <a:r>
              <a:rPr lang="en-US" sz="3200" b="1" dirty="0">
                <a:latin typeface="Garamond" panose="02020404030301010803" pitchFamily="18" charset="0"/>
              </a:rPr>
              <a:t>*</a:t>
            </a:r>
          </a:p>
          <a:p>
            <a:r>
              <a:rPr lang="en-US" sz="1600" dirty="0">
                <a:latin typeface="Garamond" panose="02020404030301010803" pitchFamily="18" charset="0"/>
              </a:rPr>
              <a:t>          </a:t>
            </a:r>
            <a:r>
              <a:rPr lang="en-US" sz="1600" b="1" dirty="0">
                <a:latin typeface="Garamond" panose="02020404030301010803" pitchFamily="18" charset="0"/>
              </a:rPr>
              <a:t>* final model for both predictions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52F3DCF-144B-2479-F9E8-810DBB13F6CB}"/>
              </a:ext>
            </a:extLst>
          </p:cNvPr>
          <p:cNvSpPr txBox="1"/>
          <p:nvPr/>
        </p:nvSpPr>
        <p:spPr>
          <a:xfrm>
            <a:off x="838199" y="3878977"/>
            <a:ext cx="9705976" cy="107721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Garamond" panose="02020404030301010803" pitchFamily="18" charset="0"/>
              </a:rPr>
              <a:t>metrics: </a:t>
            </a:r>
            <a:r>
              <a:rPr lang="en-US" sz="3200" b="1" dirty="0">
                <a:latin typeface="Garamond" panose="02020404030301010803" pitchFamily="18" charset="0"/>
              </a:rPr>
              <a:t>F1-macro</a:t>
            </a:r>
            <a:r>
              <a:rPr lang="en-US" sz="3200" dirty="0">
                <a:latin typeface="Garamond" panose="02020404030301010803" pitchFamily="18" charset="0"/>
              </a:rPr>
              <a:t> for method prediction &amp; </a:t>
            </a:r>
            <a:r>
              <a:rPr lang="en-US" sz="3200" b="1" dirty="0">
                <a:latin typeface="Garamond" panose="02020404030301010803" pitchFamily="18" charset="0"/>
              </a:rPr>
              <a:t>ROC-AUC</a:t>
            </a:r>
            <a:r>
              <a:rPr lang="en-US" sz="3200" dirty="0">
                <a:latin typeface="Garamond" panose="02020404030301010803" pitchFamily="18" charset="0"/>
              </a:rPr>
              <a:t> for sentiment prediction</a:t>
            </a:r>
            <a:endParaRPr lang="en-US" sz="3200" b="1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1209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CA6408-7B66-0D9A-6DCA-8E1D30EE1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800" b="1" dirty="0">
                <a:latin typeface="Garamond" panose="02020404030301010803" pitchFamily="18" charset="0"/>
              </a:rPr>
              <a:t>Model results – METHOD prediction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721E68FA-16D2-59A3-75AE-240A907C18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1798119"/>
              </p:ext>
            </p:extLst>
          </p:nvPr>
        </p:nvGraphicFramePr>
        <p:xfrm>
          <a:off x="2359025" y="1760220"/>
          <a:ext cx="7473950" cy="29667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3551976">
                  <a:extLst>
                    <a:ext uri="{9D8B030D-6E8A-4147-A177-3AD203B41FA5}">
                      <a16:colId xmlns:a16="http://schemas.microsoft.com/office/drawing/2014/main" val="215092316"/>
                    </a:ext>
                  </a:extLst>
                </a:gridCol>
                <a:gridCol w="1938787">
                  <a:extLst>
                    <a:ext uri="{9D8B030D-6E8A-4147-A177-3AD203B41FA5}">
                      <a16:colId xmlns:a16="http://schemas.microsoft.com/office/drawing/2014/main" val="1255610065"/>
                    </a:ext>
                  </a:extLst>
                </a:gridCol>
                <a:gridCol w="1983187">
                  <a:extLst>
                    <a:ext uri="{9D8B030D-6E8A-4147-A177-3AD203B41FA5}">
                      <a16:colId xmlns:a16="http://schemas.microsoft.com/office/drawing/2014/main" val="8033447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aramond" panose="02020404030301010803" pitchFamily="18" charset="0"/>
                        </a:rPr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aramond" panose="02020404030301010803" pitchFamily="18" charset="0"/>
                        </a:rPr>
                        <a:t>F1-macro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aramond" panose="02020404030301010803" pitchFamily="18" charset="0"/>
                        </a:rPr>
                        <a:t>accuracy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94651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Garamond" panose="02020404030301010803" pitchFamily="18" charset="0"/>
                        </a:rPr>
                        <a:t>Dummy Classifier (BASELINE)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aramond" panose="02020404030301010803" pitchFamily="18" charset="0"/>
                        </a:rPr>
                        <a:t>0.14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aramond" panose="02020404030301010803" pitchFamily="18" charset="0"/>
                        </a:rPr>
                        <a:t>28.2%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52493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02353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Garamond" panose="02020404030301010803" pitchFamily="18" charset="0"/>
                        </a:rPr>
                        <a:t>Random Forest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aramond" panose="02020404030301010803" pitchFamily="18" charset="0"/>
                        </a:rPr>
                        <a:t>0.59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aramond" panose="02020404030301010803" pitchFamily="18" charset="0"/>
                        </a:rPr>
                        <a:t>83.3%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83218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Garamond" panose="02020404030301010803" pitchFamily="18" charset="0"/>
                        </a:rPr>
                        <a:t>… with hyperparameter tuning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aramond" panose="02020404030301010803" pitchFamily="18" charset="0"/>
                        </a:rPr>
                        <a:t>0.59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aramond" panose="02020404030301010803" pitchFamily="18" charset="0"/>
                        </a:rPr>
                        <a:t>83.3%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0791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58393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Garamond" panose="02020404030301010803" pitchFamily="18" charset="0"/>
                        </a:rPr>
                        <a:t>Logistic Regression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aramond" panose="02020404030301010803" pitchFamily="18" charset="0"/>
                        </a:rPr>
                        <a:t>0.87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aramond" panose="02020404030301010803" pitchFamily="18" charset="0"/>
                        </a:rPr>
                        <a:t>92.1%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55531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Garamond" panose="02020404030301010803" pitchFamily="18" charset="0"/>
                        </a:rPr>
                        <a:t>… with hyperparameter tuning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aramond" panose="02020404030301010803" pitchFamily="18" charset="0"/>
                        </a:rPr>
                        <a:t>0.90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aramond" panose="02020404030301010803" pitchFamily="18" charset="0"/>
                        </a:rPr>
                        <a:t>94.2%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2854985"/>
                  </a:ext>
                </a:extLst>
              </a:tr>
            </a:tbl>
          </a:graphicData>
        </a:graphic>
      </p:graphicFrame>
      <p:pic>
        <p:nvPicPr>
          <p:cNvPr id="7" name="Graphic 6" descr="Arrow Straight">
            <a:extLst>
              <a:ext uri="{FF2B5EF4-FFF2-40B4-BE49-F238E27FC236}">
                <a16:creationId xmlns:a16="http://schemas.microsoft.com/office/drawing/2014/main" id="{145CE423-B1AF-769A-9A98-F0076D6CD4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83799" y="4089394"/>
            <a:ext cx="914400" cy="914400"/>
          </a:xfrm>
          <a:prstGeom prst="rect">
            <a:avLst/>
          </a:prstGeom>
        </p:spPr>
      </p:pic>
      <p:pic>
        <p:nvPicPr>
          <p:cNvPr id="8" name="Graphic 7" descr="Arrow Straight">
            <a:extLst>
              <a:ext uri="{FF2B5EF4-FFF2-40B4-BE49-F238E27FC236}">
                <a16:creationId xmlns:a16="http://schemas.microsoft.com/office/drawing/2014/main" id="{68A6A380-D9CA-A817-A727-B2439E23F4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1193800" y="408939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540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CA6408-7B66-0D9A-6DCA-8E1D30EE1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sz="4800" b="1" dirty="0">
                <a:latin typeface="Garamond" panose="02020404030301010803" pitchFamily="18" charset="0"/>
              </a:rPr>
              <a:t>Model results – SENTIMENT prediction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721E68FA-16D2-59A3-75AE-240A907C18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3051897"/>
              </p:ext>
            </p:extLst>
          </p:nvPr>
        </p:nvGraphicFramePr>
        <p:xfrm>
          <a:off x="1365250" y="1760220"/>
          <a:ext cx="9461500" cy="29667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3553615">
                  <a:extLst>
                    <a:ext uri="{9D8B030D-6E8A-4147-A177-3AD203B41FA5}">
                      <a16:colId xmlns:a16="http://schemas.microsoft.com/office/drawing/2014/main" val="215092316"/>
                    </a:ext>
                  </a:extLst>
                </a:gridCol>
                <a:gridCol w="1939681">
                  <a:extLst>
                    <a:ext uri="{9D8B030D-6E8A-4147-A177-3AD203B41FA5}">
                      <a16:colId xmlns:a16="http://schemas.microsoft.com/office/drawing/2014/main" val="1255610065"/>
                    </a:ext>
                  </a:extLst>
                </a:gridCol>
                <a:gridCol w="1984102">
                  <a:extLst>
                    <a:ext uri="{9D8B030D-6E8A-4147-A177-3AD203B41FA5}">
                      <a16:colId xmlns:a16="http://schemas.microsoft.com/office/drawing/2014/main" val="803344780"/>
                    </a:ext>
                  </a:extLst>
                </a:gridCol>
                <a:gridCol w="1984102">
                  <a:extLst>
                    <a:ext uri="{9D8B030D-6E8A-4147-A177-3AD203B41FA5}">
                      <a16:colId xmlns:a16="http://schemas.microsoft.com/office/drawing/2014/main" val="20317745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aramond" panose="02020404030301010803" pitchFamily="18" charset="0"/>
                        </a:rPr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aramond" panose="02020404030301010803" pitchFamily="18" charset="0"/>
                        </a:rPr>
                        <a:t>ROC-AUC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aramond" panose="02020404030301010803" pitchFamily="18" charset="0"/>
                        </a:rPr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aramond" panose="02020404030301010803" pitchFamily="18" charset="0"/>
                        </a:rPr>
                        <a:t>accuracy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94651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Garamond" panose="02020404030301010803" pitchFamily="18" charset="0"/>
                        </a:rPr>
                        <a:t>Dummy Classifier (BASELINE)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aramond" panose="02020404030301010803" pitchFamily="18" charset="0"/>
                        </a:rPr>
                        <a:t>0.48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aramond" panose="02020404030301010803" pitchFamily="18" charset="0"/>
                        </a:rPr>
                        <a:t>37.9%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aramond" panose="02020404030301010803" pitchFamily="18" charset="0"/>
                        </a:rPr>
                        <a:t>54.0%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52493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76625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Garamond" panose="02020404030301010803" pitchFamily="18" charset="0"/>
                        </a:rPr>
                        <a:t>Random Forest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aramond" panose="02020404030301010803" pitchFamily="18" charset="0"/>
                        </a:rPr>
                        <a:t>0.92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aramond" panose="02020404030301010803" pitchFamily="18" charset="0"/>
                        </a:rPr>
                        <a:t>61.3%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aramond" panose="02020404030301010803" pitchFamily="18" charset="0"/>
                        </a:rPr>
                        <a:t>82.4%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83218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Garamond" panose="02020404030301010803" pitchFamily="18" charset="0"/>
                        </a:rPr>
                        <a:t>… with hyperparameter tuning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aramond" panose="02020404030301010803" pitchFamily="18" charset="0"/>
                        </a:rPr>
                        <a:t>0.93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aramond" panose="02020404030301010803" pitchFamily="18" charset="0"/>
                        </a:rPr>
                        <a:t>63.0%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aramond" panose="02020404030301010803" pitchFamily="18" charset="0"/>
                        </a:rPr>
                        <a:t>83.1%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0791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58393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Garamond" panose="02020404030301010803" pitchFamily="18" charset="0"/>
                        </a:rPr>
                        <a:t>Logistic Regression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aramond" panose="02020404030301010803" pitchFamily="18" charset="0"/>
                        </a:rPr>
                        <a:t>0.93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aramond" panose="02020404030301010803" pitchFamily="18" charset="0"/>
                        </a:rPr>
                        <a:t>96.0%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aramond" panose="02020404030301010803" pitchFamily="18" charset="0"/>
                        </a:rPr>
                        <a:t>77.2%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55531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Garamond" panose="02020404030301010803" pitchFamily="18" charset="0"/>
                        </a:rPr>
                        <a:t>… with hyperparameter tuning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aramond" panose="02020404030301010803" pitchFamily="18" charset="0"/>
                        </a:rPr>
                        <a:t>0.95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aramond" panose="02020404030301010803" pitchFamily="18" charset="0"/>
                        </a:rPr>
                        <a:t>91.3%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aramond" panose="02020404030301010803" pitchFamily="18" charset="0"/>
                        </a:rPr>
                        <a:t>86.3%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2854985"/>
                  </a:ext>
                </a:extLst>
              </a:tr>
            </a:tbl>
          </a:graphicData>
        </a:graphic>
      </p:graphicFrame>
      <p:pic>
        <p:nvPicPr>
          <p:cNvPr id="6" name="Graphic 5" descr="Arrow Straight">
            <a:extLst>
              <a:ext uri="{FF2B5EF4-FFF2-40B4-BE49-F238E27FC236}">
                <a16:creationId xmlns:a16="http://schemas.microsoft.com/office/drawing/2014/main" id="{EF29EA2B-CC88-CB21-F707-2150271083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61700" y="4117969"/>
            <a:ext cx="914400" cy="914400"/>
          </a:xfrm>
          <a:prstGeom prst="rect">
            <a:avLst/>
          </a:prstGeom>
        </p:spPr>
      </p:pic>
      <p:pic>
        <p:nvPicPr>
          <p:cNvPr id="7" name="Graphic 6" descr="Arrow Straight">
            <a:extLst>
              <a:ext uri="{FF2B5EF4-FFF2-40B4-BE49-F238E27FC236}">
                <a16:creationId xmlns:a16="http://schemas.microsoft.com/office/drawing/2014/main" id="{7AA8C4C5-8FAE-1B6D-B78E-6D90674B16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269875" y="411796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262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CA6408-7B66-0D9A-6DCA-8E1D30EE1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800" b="1" dirty="0">
                <a:latin typeface="Garamond" panose="02020404030301010803" pitchFamily="18" charset="0"/>
              </a:rPr>
              <a:t>Recommendations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D08C40-2E81-C530-A8F0-A96344B25941}"/>
              </a:ext>
            </a:extLst>
          </p:cNvPr>
          <p:cNvSpPr txBox="1"/>
          <p:nvPr/>
        </p:nvSpPr>
        <p:spPr>
          <a:xfrm>
            <a:off x="1276343" y="5068019"/>
            <a:ext cx="10515600" cy="5847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Garamond" panose="02020404030301010803" pitchFamily="18" charset="0"/>
              </a:rPr>
              <a:t>apply method and sentiment prediction models to online spaces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776DBA-E680-CF41-333A-9A0CE9585FE0}"/>
              </a:ext>
            </a:extLst>
          </p:cNvPr>
          <p:cNvSpPr txBox="1"/>
          <p:nvPr/>
        </p:nvSpPr>
        <p:spPr>
          <a:xfrm>
            <a:off x="1276343" y="2816465"/>
            <a:ext cx="3838582" cy="5847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Garamond" panose="02020404030301010803" pitchFamily="18" charset="0"/>
              </a:rPr>
              <a:t>patch as pill alternative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DC90D36-AFD4-ABB4-FAC6-CA85157DE0DE}"/>
              </a:ext>
            </a:extLst>
          </p:cNvPr>
          <p:cNvSpPr txBox="1"/>
          <p:nvPr/>
        </p:nvSpPr>
        <p:spPr>
          <a:xfrm>
            <a:off x="1276343" y="3942242"/>
            <a:ext cx="8196270" cy="5847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Garamond" panose="02020404030301010803" pitchFamily="18" charset="0"/>
              </a:rPr>
              <a:t>patch has favorable weight and body image effects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5D06EB-2CC2-AA4A-C7C6-3A2DEEB0D85C}"/>
              </a:ext>
            </a:extLst>
          </p:cNvPr>
          <p:cNvSpPr txBox="1"/>
          <p:nvPr/>
        </p:nvSpPr>
        <p:spPr>
          <a:xfrm>
            <a:off x="1276343" y="1690688"/>
            <a:ext cx="3167070" cy="5847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Garamond" panose="02020404030301010803" pitchFamily="18" charset="0"/>
              </a:rPr>
              <a:t>abandon injectable</a:t>
            </a:r>
          </a:p>
        </p:txBody>
      </p:sp>
    </p:spTree>
    <p:extLst>
      <p:ext uri="{BB962C8B-B14F-4D97-AF65-F5344CB8AC3E}">
        <p14:creationId xmlns:p14="http://schemas.microsoft.com/office/powerpoint/2010/main" val="1782141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3" grpId="0" animBg="1"/>
      <p:bldP spid="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CA6408-7B66-0D9A-6DCA-8E1D30EE1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800" b="1" dirty="0">
                <a:latin typeface="Garamond" panose="02020404030301010803" pitchFamily="18" charset="0"/>
              </a:rPr>
              <a:t>Further Inquiry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06E396-E512-0477-F0EF-0F53CBBA6C05}"/>
              </a:ext>
            </a:extLst>
          </p:cNvPr>
          <p:cNvSpPr txBox="1"/>
          <p:nvPr/>
        </p:nvSpPr>
        <p:spPr>
          <a:xfrm>
            <a:off x="2124075" y="2183735"/>
            <a:ext cx="3362325" cy="5847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Garamond" panose="02020404030301010803" pitchFamily="18" charset="0"/>
              </a:rPr>
              <a:t>incorporate upvotes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000F46-69B5-EDDA-78D7-43BB9CD8000D}"/>
              </a:ext>
            </a:extLst>
          </p:cNvPr>
          <p:cNvSpPr txBox="1"/>
          <p:nvPr/>
        </p:nvSpPr>
        <p:spPr>
          <a:xfrm>
            <a:off x="2124075" y="4518554"/>
            <a:ext cx="8320088" cy="5847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Garamond" panose="02020404030301010803" pitchFamily="18" charset="0"/>
              </a:rPr>
              <a:t>evidence of reviewers switching brands or methods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9AB30D-0FDB-AF3A-7242-1534C80F2FD3}"/>
              </a:ext>
            </a:extLst>
          </p:cNvPr>
          <p:cNvSpPr txBox="1"/>
          <p:nvPr/>
        </p:nvSpPr>
        <p:spPr>
          <a:xfrm>
            <a:off x="2124075" y="3353284"/>
            <a:ext cx="4533899" cy="5847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Garamond" panose="02020404030301010803" pitchFamily="18" charset="0"/>
              </a:rPr>
              <a:t>recommendation algorithm</a:t>
            </a:r>
          </a:p>
        </p:txBody>
      </p:sp>
    </p:spTree>
    <p:extLst>
      <p:ext uri="{BB962C8B-B14F-4D97-AF65-F5344CB8AC3E}">
        <p14:creationId xmlns:p14="http://schemas.microsoft.com/office/powerpoint/2010/main" val="4172983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793EAED-75FE-3FCA-B719-3E3F092C6C7A}"/>
              </a:ext>
            </a:extLst>
          </p:cNvPr>
          <p:cNvSpPr txBox="1"/>
          <p:nvPr/>
        </p:nvSpPr>
        <p:spPr>
          <a:xfrm>
            <a:off x="5303154" y="6067994"/>
            <a:ext cx="1585692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Garamond" panose="02020404030301010803" pitchFamily="18" charset="0"/>
              </a:rPr>
              <a:t>Aaron Galbraith • 2023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4987AB-B7D3-0D16-0A5B-8A6D98F84A4D}"/>
              </a:ext>
            </a:extLst>
          </p:cNvPr>
          <p:cNvSpPr txBox="1"/>
          <p:nvPr/>
        </p:nvSpPr>
        <p:spPr>
          <a:xfrm>
            <a:off x="4896152" y="6436294"/>
            <a:ext cx="2399696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200" dirty="0" err="1"/>
              <a:t>www.linkedin.com</a:t>
            </a:r>
            <a:r>
              <a:rPr lang="en-US" sz="1200" dirty="0"/>
              <a:t>/in/</a:t>
            </a:r>
            <a:r>
              <a:rPr lang="en-US" sz="1200" dirty="0" err="1"/>
              <a:t>aarongalbraith</a:t>
            </a:r>
            <a:endParaRPr lang="en-US" sz="1200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8B38B8F-0451-13D6-D1FB-6ED1C7475728}"/>
              </a:ext>
            </a:extLst>
          </p:cNvPr>
          <p:cNvSpPr txBox="1">
            <a:spLocks/>
          </p:cNvSpPr>
          <p:nvPr/>
        </p:nvSpPr>
        <p:spPr>
          <a:xfrm>
            <a:off x="3444423" y="2834481"/>
            <a:ext cx="5303154" cy="11890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>
                <a:latin typeface="Garamond" panose="02020404030301010803" pitchFamily="18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0133774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CA6408-7B66-0D9A-6DCA-8E1D30EE1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800" b="1" dirty="0">
                <a:latin typeface="Garamond" panose="02020404030301010803" pitchFamily="18" charset="0"/>
              </a:rPr>
              <a:t>Background</a:t>
            </a:r>
          </a:p>
        </p:txBody>
      </p:sp>
      <p:pic>
        <p:nvPicPr>
          <p:cNvPr id="1032" name="Picture 8" descr="Pfizer - Free medical icons">
            <a:extLst>
              <a:ext uri="{FF2B5EF4-FFF2-40B4-BE49-F238E27FC236}">
                <a16:creationId xmlns:a16="http://schemas.microsoft.com/office/drawing/2014/main" id="{58B96B59-C4D8-3C77-25B3-B67CECC5DC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1918" y="4174716"/>
            <a:ext cx="1808163" cy="1808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The Supreme Court's majority and dissent opinions on Dobbs reveal a schism  : NPR">
            <a:extLst>
              <a:ext uri="{FF2B5EF4-FFF2-40B4-BE49-F238E27FC236}">
                <a16:creationId xmlns:a16="http://schemas.microsoft.com/office/drawing/2014/main" id="{60C6A65A-A05C-504F-96B0-44EF63FC00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07" t="43372" r="12644"/>
          <a:stretch/>
        </p:blipFill>
        <p:spPr bwMode="auto">
          <a:xfrm>
            <a:off x="838200" y="1690688"/>
            <a:ext cx="3502572" cy="2025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34BC340-B9A7-F256-5EB0-E1F5D1363137}"/>
              </a:ext>
            </a:extLst>
          </p:cNvPr>
          <p:cNvSpPr txBox="1"/>
          <p:nvPr/>
        </p:nvSpPr>
        <p:spPr>
          <a:xfrm>
            <a:off x="1729940" y="3836162"/>
            <a:ext cx="17190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Garamond" panose="02020404030301010803" pitchFamily="18" charset="0"/>
              </a:rPr>
              <a:t>2022 Dobbs ruling</a:t>
            </a:r>
          </a:p>
        </p:txBody>
      </p:sp>
      <p:pic>
        <p:nvPicPr>
          <p:cNvPr id="1036" name="Picture 12" descr="Reddit blackout: Thousands of communities go dark to protest controversial  new policy | CNN Business">
            <a:extLst>
              <a:ext uri="{FF2B5EF4-FFF2-40B4-BE49-F238E27FC236}">
                <a16:creationId xmlns:a16="http://schemas.microsoft.com/office/drawing/2014/main" id="{E169A8A0-9FDF-4242-B0E8-FB34E1E7EA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4832" y="1690687"/>
            <a:ext cx="3038968" cy="2025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4EA092B-DCF2-D264-B21C-1B8A4FBAE671}"/>
              </a:ext>
            </a:extLst>
          </p:cNvPr>
          <p:cNvSpPr txBox="1"/>
          <p:nvPr/>
        </p:nvSpPr>
        <p:spPr>
          <a:xfrm>
            <a:off x="8314833" y="3836162"/>
            <a:ext cx="30389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Garamond" panose="02020404030301010803" pitchFamily="18" charset="0"/>
              </a:rPr>
              <a:t>reproductive health conversations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C7232C-CD99-D786-E8BB-421C3AD3F293}"/>
              </a:ext>
            </a:extLst>
          </p:cNvPr>
          <p:cNvSpPr txBox="1"/>
          <p:nvPr/>
        </p:nvSpPr>
        <p:spPr>
          <a:xfrm>
            <a:off x="5236453" y="6107658"/>
            <a:ext cx="17190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Garamond" panose="02020404030301010803" pitchFamily="18" charset="0"/>
              </a:rPr>
              <a:t>Pfizer</a:t>
            </a:r>
          </a:p>
        </p:txBody>
      </p:sp>
    </p:spTree>
    <p:extLst>
      <p:ext uri="{BB962C8B-B14F-4D97-AF65-F5344CB8AC3E}">
        <p14:creationId xmlns:p14="http://schemas.microsoft.com/office/powerpoint/2010/main" val="406439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CA6408-7B66-0D9A-6DCA-8E1D30EE1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800" b="1" dirty="0">
                <a:latin typeface="Garamond" panose="02020404030301010803" pitchFamily="18" charset="0"/>
              </a:rPr>
              <a:t>Project Goal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B11DEF-156D-A95B-9A97-B134AB875250}"/>
              </a:ext>
            </a:extLst>
          </p:cNvPr>
          <p:cNvSpPr txBox="1"/>
          <p:nvPr/>
        </p:nvSpPr>
        <p:spPr>
          <a:xfrm>
            <a:off x="2095500" y="1859340"/>
            <a:ext cx="8001000" cy="15696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Garamond" panose="02020404030301010803" pitchFamily="18" charset="0"/>
              </a:rPr>
              <a:t>to help Pfizer understand public sentiment toward various birth control methods in order to develop and market their products accordingly</a:t>
            </a:r>
          </a:p>
        </p:txBody>
      </p:sp>
    </p:spTree>
    <p:extLst>
      <p:ext uri="{BB962C8B-B14F-4D97-AF65-F5344CB8AC3E}">
        <p14:creationId xmlns:p14="http://schemas.microsoft.com/office/powerpoint/2010/main" val="3624855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CA6408-7B66-0D9A-6DCA-8E1D30EE1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800" b="1" dirty="0">
                <a:latin typeface="Garamond" panose="02020404030301010803" pitchFamily="18" charset="0"/>
              </a:rPr>
              <a:t>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05303F-A664-2FB2-88DA-BB51D4CBFA20}"/>
              </a:ext>
            </a:extLst>
          </p:cNvPr>
          <p:cNvSpPr txBox="1"/>
          <p:nvPr/>
        </p:nvSpPr>
        <p:spPr>
          <a:xfrm>
            <a:off x="3378200" y="1838400"/>
            <a:ext cx="5435600" cy="5847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Garamond" panose="02020404030301010803" pitchFamily="18" charset="0"/>
              </a:rPr>
              <a:t>~20,000 reviews from 2008-2017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FE563D-266E-667F-D42B-68E712CF4852}"/>
              </a:ext>
            </a:extLst>
          </p:cNvPr>
          <p:cNvSpPr txBox="1"/>
          <p:nvPr/>
        </p:nvSpPr>
        <p:spPr>
          <a:xfrm>
            <a:off x="5105400" y="3136612"/>
            <a:ext cx="1981200" cy="5847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Garamond" panose="02020404030301010803" pitchFamily="18" charset="0"/>
              </a:rPr>
              <a:t>1-10 rating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D00B0F6-5667-98A3-0CEC-A677A9D0DB83}"/>
              </a:ext>
            </a:extLst>
          </p:cNvPr>
          <p:cNvSpPr txBox="1"/>
          <p:nvPr/>
        </p:nvSpPr>
        <p:spPr>
          <a:xfrm>
            <a:off x="3378200" y="4453874"/>
            <a:ext cx="5435600" cy="5847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Garamond" panose="02020404030301010803" pitchFamily="18" charset="0"/>
              </a:rPr>
              <a:t>7 different birth control methods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DE2154-FE49-3C98-8DEB-E6DF90A415B2}"/>
              </a:ext>
            </a:extLst>
          </p:cNvPr>
          <p:cNvSpPr txBox="1"/>
          <p:nvPr/>
        </p:nvSpPr>
        <p:spPr>
          <a:xfrm>
            <a:off x="3492500" y="2462591"/>
            <a:ext cx="4089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Garamond" panose="02020404030301010803" pitchFamily="18" charset="0"/>
              </a:rPr>
              <a:t>acquired from </a:t>
            </a:r>
            <a:r>
              <a:rPr lang="en-US" sz="1400" dirty="0" err="1">
                <a:latin typeface="Garamond" panose="02020404030301010803" pitchFamily="18" charset="0"/>
              </a:rPr>
              <a:t>drugs.com</a:t>
            </a:r>
            <a:r>
              <a:rPr lang="en-US" sz="1400" dirty="0">
                <a:latin typeface="Garamond" panose="02020404030301010803" pitchFamily="18" charset="0"/>
              </a:rPr>
              <a:t> by researchers at UC Irvine</a:t>
            </a:r>
          </a:p>
        </p:txBody>
      </p:sp>
    </p:spTree>
    <p:extLst>
      <p:ext uri="{BB962C8B-B14F-4D97-AF65-F5344CB8AC3E}">
        <p14:creationId xmlns:p14="http://schemas.microsoft.com/office/powerpoint/2010/main" val="2546916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8" grpId="0" animBg="1"/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B623334A-A305-393E-CF6C-9D57B4477C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814" y="902494"/>
            <a:ext cx="10714372" cy="5053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E06E7A6D-A1C2-ABA2-8F6F-E5E6D0DF07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1549" y="902494"/>
            <a:ext cx="5288902" cy="5053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4815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5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0.7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10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32FA9141-AF88-906A-8BA5-E8608B24CA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178" y="1234281"/>
            <a:ext cx="11173643" cy="4389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3925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159C67F-66AE-C3D9-47BC-55CD4F690450}"/>
              </a:ext>
            </a:extLst>
          </p:cNvPr>
          <p:cNvSpPr txBox="1"/>
          <p:nvPr/>
        </p:nvSpPr>
        <p:spPr>
          <a:xfrm>
            <a:off x="1949450" y="6338986"/>
            <a:ext cx="33655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Garamond" panose="02020404030301010803" pitchFamily="18" charset="0"/>
              </a:rPr>
              <a:t>this data from the Guttmacher Institute, 2014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673EB681-BCFD-7242-2816-7435AF1453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0572" y="597940"/>
            <a:ext cx="8250856" cy="5662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4743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2F40A3E6-FBF7-B7DC-4422-AF4AED9981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9362" y="590753"/>
            <a:ext cx="9693275" cy="5676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694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E43D0A65-AE86-851C-3A70-A33CFDDF2D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8181" y="755176"/>
            <a:ext cx="8275638" cy="5347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1477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4709</TotalTime>
  <Words>283</Words>
  <Application>Microsoft Macintosh PowerPoint</Application>
  <PresentationFormat>Widescreen</PresentationFormat>
  <Paragraphs>79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Calibri</vt:lpstr>
      <vt:lpstr>Calibri Light</vt:lpstr>
      <vt:lpstr>Eurostile</vt:lpstr>
      <vt:lpstr>Garamond</vt:lpstr>
      <vt:lpstr>Office Theme</vt:lpstr>
      <vt:lpstr>PowerPoint Presentation</vt:lpstr>
      <vt:lpstr>Background</vt:lpstr>
      <vt:lpstr>Project Goal</vt:lpstr>
      <vt:lpstr>Data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word clouds for patch reviews</vt:lpstr>
      <vt:lpstr>word clouds for pill reviews</vt:lpstr>
      <vt:lpstr>Methods</vt:lpstr>
      <vt:lpstr>Model results – METHOD prediction</vt:lpstr>
      <vt:lpstr>Model results – SENTIMENT prediction</vt:lpstr>
      <vt:lpstr>Recommendations</vt:lpstr>
      <vt:lpstr>Further Inquiry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20</cp:revision>
  <cp:lastPrinted>2023-10-09T18:57:03Z</cp:lastPrinted>
  <dcterms:created xsi:type="dcterms:W3CDTF">2023-09-07T18:33:55Z</dcterms:created>
  <dcterms:modified xsi:type="dcterms:W3CDTF">2023-11-21T01:24:28Z</dcterms:modified>
</cp:coreProperties>
</file>